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5" r:id="rId1"/>
  </p:sldMasterIdLst>
  <p:notesMasterIdLst>
    <p:notesMasterId r:id="rId45"/>
  </p:notesMasterIdLst>
  <p:handoutMasterIdLst>
    <p:handoutMasterId r:id="rId46"/>
  </p:handoutMasterIdLst>
  <p:sldIdLst>
    <p:sldId id="313" r:id="rId2"/>
    <p:sldId id="408" r:id="rId3"/>
    <p:sldId id="409" r:id="rId4"/>
    <p:sldId id="256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03" r:id="rId36"/>
    <p:sldId id="305" r:id="rId37"/>
    <p:sldId id="304" r:id="rId38"/>
    <p:sldId id="306" r:id="rId39"/>
    <p:sldId id="307" r:id="rId40"/>
    <p:sldId id="308" r:id="rId41"/>
    <p:sldId id="309" r:id="rId42"/>
    <p:sldId id="310" r:id="rId43"/>
    <p:sldId id="312" r:id="rId4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091E"/>
    <a:srgbClr val="7E0000"/>
    <a:srgbClr val="960000"/>
    <a:srgbClr val="A80000"/>
    <a:srgbClr val="B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19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88852-1514-4232-94E4-0DC7ABF1FBAC}" type="datetimeFigureOut">
              <a:rPr lang="tr-TR" smtClean="0"/>
              <a:pPr/>
              <a:t>23.10.2015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C1425-C805-4FE3-B331-40D8EDE801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1438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02612B-85CB-4F77-922C-40A44E558F83}" type="datetimeFigureOut">
              <a:rPr lang="tr-TR" smtClean="0"/>
              <a:t>23.10.2015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FF624-7196-4EF1-AC57-3ABD051A4B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9135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FF624-7196-4EF1-AC57-3ABD051A4BC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6227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FF624-7196-4EF1-AC57-3ABD051A4BC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4658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FF624-7196-4EF1-AC57-3ABD051A4BC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891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FF624-7196-4EF1-AC57-3ABD051A4BC6}" type="slidenum">
              <a:rPr lang="tr-TR" smtClean="0"/>
              <a:t>43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8039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83334-3892-44D8-8F3F-CB436DC86C5D}" type="datetime1">
              <a:rPr lang="tr-TR" smtClean="0"/>
              <a:t>23.10.2015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78748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DD37C-F73D-4D71-AC71-EA2C2E9E2D82}" type="datetime1">
              <a:rPr lang="tr-TR" smtClean="0"/>
              <a:t>23.10.2015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85683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05B0-C6C0-49D2-8D59-BB651B4D494A}" type="datetime1">
              <a:rPr lang="tr-TR" smtClean="0"/>
              <a:t>23.10.2015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91831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9F8C-3DB4-4E30-A713-0DE33F335C71}" type="datetime1">
              <a:rPr lang="tr-TR" smtClean="0"/>
              <a:t>23.10.2015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49020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9F287-92EC-4776-8121-C6862F75983C}" type="datetime1">
              <a:rPr lang="tr-TR" smtClean="0"/>
              <a:t>23.10.2015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85634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10A7-9C15-4CF7-981C-B1F78926C839}" type="datetime1">
              <a:rPr lang="tr-TR" smtClean="0"/>
              <a:t>23.10.2015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36148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C8312-3F84-4BA7-888C-0BF6FACD38ED}" type="datetime1">
              <a:rPr lang="tr-TR" smtClean="0"/>
              <a:t>23.10.2015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14321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F0279-DF5F-4110-A7E6-9C855896E210}" type="datetime1">
              <a:rPr lang="tr-TR" smtClean="0"/>
              <a:t>23.10.2015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39309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A7EE0-1D47-4E49-BD37-8C0258AAC2FC}" type="datetime1">
              <a:rPr lang="tr-TR" smtClean="0"/>
              <a:t>23.10.2015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2653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3CD64-3170-4844-9BCD-B73696852FCA}" type="datetime1">
              <a:rPr lang="tr-TR" smtClean="0"/>
              <a:t>23.10.2015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1304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7230-22CE-4D31-97E6-BFCB62AFAA66}" type="datetime1">
              <a:rPr lang="tr-TR" smtClean="0"/>
              <a:t>23.10.2015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48500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6E445-AF66-4896-BD6C-95BAEDCA81D4}" type="datetime1">
              <a:rPr lang="tr-TR" smtClean="0"/>
              <a:t>23.10.2015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11474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D38E8-A619-464C-B718-F07CAC5297A2}" type="datetime1">
              <a:rPr lang="tr-TR" smtClean="0"/>
              <a:t>23.10.2015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77911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6708B-170E-4035-A4BA-5FC85D62C3BF}" type="datetime1">
              <a:rPr lang="tr-TR" smtClean="0"/>
              <a:t>23.10.2015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52840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6D64D-8CC9-4318-B9A6-EEEDB2AF8360}" type="datetime1">
              <a:rPr lang="tr-TR" smtClean="0"/>
              <a:t>23.10.2015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62077" y="6179909"/>
            <a:ext cx="5811724" cy="365125"/>
          </a:xfrm>
        </p:spPr>
        <p:txBody>
          <a:bodyPr/>
          <a:lstStyle>
            <a:lvl1pPr algn="ctr">
              <a:defRPr sz="1600" b="1">
                <a:solidFill>
                  <a:srgbClr val="FF0000"/>
                </a:solidFill>
              </a:defRPr>
            </a:lvl1pPr>
          </a:lstStyle>
          <a:p>
            <a:r>
              <a:rPr lang="tr-TR" smtClean="0"/>
              <a:t>DENİZLİ MEM İŞYERİ SAĞLIĞI VE GÜVENLİĞİ BİRİMİ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86898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3016C-A88E-4D0F-AC9C-618B48D2F9EC}" type="datetime1">
              <a:rPr lang="tr-TR" smtClean="0"/>
              <a:t>23.10.2015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23067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5D432-5B3C-477C-9936-75CDC1300570}" type="datetime1">
              <a:rPr lang="tr-TR" smtClean="0"/>
              <a:t>23.10.2015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1028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93AE1E2-662D-45E0-8634-DADFCD0D47A3}" type="datetime1">
              <a:rPr lang="tr-TR" smtClean="0"/>
              <a:t>23.10.2015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DCB37F9-E5B9-4D6A-A196-2126EC59E14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24011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  <p:sldLayoutId id="2147483772" r:id="rId17"/>
  </p:sldLayoutIdLst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hf hd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251520" y="116632"/>
            <a:ext cx="8784976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T. C.</a:t>
            </a:r>
          </a:p>
          <a:p>
            <a:pPr algn="ctr"/>
            <a:r>
              <a:rPr lang="tr-TR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DENİZLİ İL MİLLİ EĞİTİM MÜDÜRLÜĞÜ</a:t>
            </a:r>
          </a:p>
          <a:p>
            <a:pPr algn="ctr"/>
            <a:endParaRPr lang="tr-TR" sz="4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İşyeri Sağlığı ve Güvenliği </a:t>
            </a:r>
          </a:p>
          <a:p>
            <a:pPr algn="ctr"/>
            <a:r>
              <a:rPr lang="tr-TR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İlçe Milli Eğitim Müdürleri</a:t>
            </a:r>
          </a:p>
          <a:p>
            <a:pPr algn="ctr"/>
            <a:r>
              <a:rPr lang="tr-TR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Bilgilendirme/Değerlendirme Toplantısı</a:t>
            </a:r>
          </a:p>
          <a:p>
            <a:pPr algn="ctr"/>
            <a:r>
              <a:rPr lang="tr-TR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20/10/2015</a:t>
            </a:r>
          </a:p>
          <a:p>
            <a:endParaRPr lang="tr-TR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DENİZLİ MEM İŞYERİ SAĞLIĞI VE GÜVENLİĞİ BİRİMİ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30303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323528" y="-2"/>
            <a:ext cx="849694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3000" dirty="0" smtClean="0">
              <a:solidFill>
                <a:schemeClr val="bg1"/>
              </a:solidFill>
            </a:endParaRPr>
          </a:p>
          <a:p>
            <a:pPr algn="just"/>
            <a:r>
              <a:rPr lang="tr-TR" sz="4000" b="1" dirty="0" smtClean="0">
                <a:solidFill>
                  <a:schemeClr val="bg1"/>
                </a:solidFill>
              </a:rPr>
              <a:t>13 - Tehlike sınıflarına göre; okul ve kurumlarımızda çalışan sayısının belirlenmesi</a:t>
            </a:r>
          </a:p>
          <a:p>
            <a:pPr algn="just"/>
            <a:r>
              <a:rPr lang="tr-TR" sz="4000" b="1" dirty="0" smtClean="0">
                <a:solidFill>
                  <a:srgbClr val="FF0000"/>
                </a:solidFill>
              </a:rPr>
              <a:t>14 - İş Sağlığı Ve Güvenliği İle İlgili Çalışan Temsilcisinin Seçilmesi</a:t>
            </a:r>
          </a:p>
          <a:p>
            <a:pPr algn="just"/>
            <a:r>
              <a:rPr lang="tr-TR" sz="4000" b="1" dirty="0" smtClean="0">
                <a:solidFill>
                  <a:schemeClr val="bg1"/>
                </a:solidFill>
              </a:rPr>
              <a:t>15 - Kurumun Sağlık ve Güvenlik İşaretleri Yönetmeliğine uygun hale getirilmesi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395536" y="-6479"/>
            <a:ext cx="86409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3600" b="1" dirty="0" smtClean="0">
              <a:solidFill>
                <a:schemeClr val="bg1"/>
              </a:solidFill>
            </a:endParaRPr>
          </a:p>
          <a:p>
            <a:pPr algn="just"/>
            <a:r>
              <a:rPr lang="tr-TR" sz="3600" b="1" dirty="0" smtClean="0">
                <a:solidFill>
                  <a:schemeClr val="bg1"/>
                </a:solidFill>
              </a:rPr>
              <a:t>16 - Özel Eğitim ve Rehberlik Hizmetleri Genel Müdürlüğüne Bağlı Personele Özel Öğretim Verilmesi</a:t>
            </a:r>
          </a:p>
          <a:p>
            <a:pPr algn="just"/>
            <a:endParaRPr lang="tr-TR" sz="3600" b="1" dirty="0" smtClean="0">
              <a:solidFill>
                <a:schemeClr val="bg1"/>
              </a:solidFill>
            </a:endParaRPr>
          </a:p>
          <a:p>
            <a:pPr algn="just"/>
            <a:r>
              <a:rPr lang="tr-TR" sz="3600" b="1" dirty="0" smtClean="0">
                <a:solidFill>
                  <a:srgbClr val="FF0000"/>
                </a:solidFill>
              </a:rPr>
              <a:t>17 - Çeşitli Kurum ve Kuruluşlarla İşbirliği İçerisinde İş Sağlığı ve Güvenliği </a:t>
            </a:r>
            <a:r>
              <a:rPr lang="tr-TR" sz="3600" b="1" dirty="0" err="1" smtClean="0">
                <a:solidFill>
                  <a:srgbClr val="FF0000"/>
                </a:solidFill>
              </a:rPr>
              <a:t>Kütürünün</a:t>
            </a:r>
            <a:r>
              <a:rPr lang="tr-TR" sz="3600" b="1" dirty="0" smtClean="0">
                <a:solidFill>
                  <a:srgbClr val="FF0000"/>
                </a:solidFill>
              </a:rPr>
              <a:t> yaygınlaştırılması amacıyla konferans, Panel, Seminer, </a:t>
            </a:r>
            <a:r>
              <a:rPr lang="tr-TR" sz="3600" b="1" dirty="0" err="1" smtClean="0">
                <a:solidFill>
                  <a:srgbClr val="FF0000"/>
                </a:solidFill>
              </a:rPr>
              <a:t>çalıştay</a:t>
            </a:r>
            <a:r>
              <a:rPr lang="tr-TR" sz="3600" b="1" dirty="0" smtClean="0">
                <a:solidFill>
                  <a:srgbClr val="FF0000"/>
                </a:solidFill>
              </a:rPr>
              <a:t> vb. çalışmaları yapmak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11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0" y="17343"/>
            <a:ext cx="89644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3600" b="1" dirty="0" smtClean="0">
              <a:solidFill>
                <a:schemeClr val="bg1"/>
              </a:solidFill>
            </a:endParaRPr>
          </a:p>
          <a:p>
            <a:pPr algn="just"/>
            <a:r>
              <a:rPr lang="tr-TR" sz="3600" b="1" dirty="0" smtClean="0">
                <a:solidFill>
                  <a:schemeClr val="bg1"/>
                </a:solidFill>
              </a:rPr>
              <a:t>18 - Çeşitli Kurum ve Kuruluşlarla İşbirliği İçerisinde İş Sağlığı ve Güvenliği </a:t>
            </a:r>
            <a:r>
              <a:rPr lang="tr-TR" sz="3600" b="1" dirty="0" err="1" smtClean="0">
                <a:solidFill>
                  <a:schemeClr val="bg1"/>
                </a:solidFill>
              </a:rPr>
              <a:t>Kütürünün</a:t>
            </a:r>
            <a:r>
              <a:rPr lang="tr-TR" sz="3600" b="1" dirty="0" smtClean="0">
                <a:solidFill>
                  <a:schemeClr val="bg1"/>
                </a:solidFill>
              </a:rPr>
              <a:t> yaygınlaştırılması amacıyla konferans, Panel, Seminer, </a:t>
            </a:r>
            <a:r>
              <a:rPr lang="tr-TR" sz="3600" b="1" dirty="0" err="1" smtClean="0">
                <a:solidFill>
                  <a:schemeClr val="bg1"/>
                </a:solidFill>
              </a:rPr>
              <a:t>çalıştay</a:t>
            </a:r>
            <a:r>
              <a:rPr lang="tr-TR" sz="3600" b="1" dirty="0" smtClean="0">
                <a:solidFill>
                  <a:schemeClr val="bg1"/>
                </a:solidFill>
              </a:rPr>
              <a:t> vb. çalışmaları yapmak</a:t>
            </a:r>
          </a:p>
          <a:p>
            <a:pPr algn="just"/>
            <a:endParaRPr lang="tr-TR" sz="3600" b="1" dirty="0" smtClean="0">
              <a:solidFill>
                <a:schemeClr val="bg1"/>
              </a:solidFill>
            </a:endParaRPr>
          </a:p>
          <a:p>
            <a:pPr algn="just"/>
            <a:r>
              <a:rPr lang="tr-TR" sz="3600" b="1" dirty="0" smtClean="0">
                <a:solidFill>
                  <a:srgbClr val="FF0000"/>
                </a:solidFill>
              </a:rPr>
              <a:t>19 - Okul ve Kurumlardaki görevli İş Sağlığı ve Güvenliği Uzmanları ile Değerlendirme Toplantısı Yapılması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12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18050" y="35668"/>
            <a:ext cx="89644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3600" b="1" dirty="0" smtClean="0">
              <a:solidFill>
                <a:schemeClr val="bg1"/>
              </a:solidFill>
            </a:endParaRPr>
          </a:p>
          <a:p>
            <a:pPr algn="just"/>
            <a:r>
              <a:rPr lang="tr-TR" sz="3600" b="1" dirty="0" smtClean="0">
                <a:solidFill>
                  <a:schemeClr val="bg1"/>
                </a:solidFill>
              </a:rPr>
              <a:t>20 - Ulusal ve Uluslararası düzeyde İSG uygulama ve kültürünün geliştirilmesine yönelik projelerin hazırlanması ve  yarışmalar düzenlenmesi</a:t>
            </a:r>
          </a:p>
          <a:p>
            <a:pPr algn="just"/>
            <a:r>
              <a:rPr lang="tr-TR" sz="3600" b="1" dirty="0" smtClean="0">
                <a:solidFill>
                  <a:srgbClr val="FF0000"/>
                </a:solidFill>
              </a:rPr>
              <a:t>21 - Geçici Veya Belirli Süreli İşlerde İş Sağlığı Ve Güvenliği ile ilgili yapılacak işlemler</a:t>
            </a:r>
          </a:p>
          <a:p>
            <a:pPr algn="just"/>
            <a:r>
              <a:rPr lang="tr-TR" sz="3600" b="1" dirty="0" smtClean="0">
                <a:solidFill>
                  <a:schemeClr val="bg1"/>
                </a:solidFill>
              </a:rPr>
              <a:t>22 - Yıllık Değerlendirme Raporunun Hazırlanması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13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179512" y="1"/>
            <a:ext cx="864096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3600" b="1" dirty="0" smtClean="0">
              <a:solidFill>
                <a:schemeClr val="bg1"/>
              </a:solidFill>
            </a:endParaRPr>
          </a:p>
          <a:p>
            <a:pPr algn="just"/>
            <a:r>
              <a:rPr lang="tr-TR" sz="3600" b="1" dirty="0" smtClean="0">
                <a:solidFill>
                  <a:schemeClr val="bg1"/>
                </a:solidFill>
              </a:rPr>
              <a:t>20 - Ulusal ve Uluslararası düzeyde İSG uygulama ve kültürünün geliştirilmesine yönelik projelerin hazırlanması ve  yarışmalar düzenlenmesi</a:t>
            </a:r>
          </a:p>
          <a:p>
            <a:pPr algn="just"/>
            <a:r>
              <a:rPr lang="tr-TR" sz="3600" b="1" dirty="0" smtClean="0">
                <a:solidFill>
                  <a:srgbClr val="FF0000"/>
                </a:solidFill>
              </a:rPr>
              <a:t>21 - Geçici Veya Belirli Süreli İşlerde İş Sağlığı Ve Güvenliği ile ilgili yapılacak işlemler</a:t>
            </a:r>
          </a:p>
          <a:p>
            <a:pPr algn="just"/>
            <a:r>
              <a:rPr lang="tr-TR" sz="3600" b="1" dirty="0" smtClean="0">
                <a:solidFill>
                  <a:schemeClr val="bg1"/>
                </a:solidFill>
              </a:rPr>
              <a:t>22 - Yıllık Değerlendirme Raporunun Hazırlanması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251520" y="188641"/>
            <a:ext cx="871296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3600" b="1" dirty="0" smtClean="0">
              <a:solidFill>
                <a:schemeClr val="bg1"/>
              </a:solidFill>
            </a:endParaRPr>
          </a:p>
          <a:p>
            <a:pPr algn="just"/>
            <a:r>
              <a:rPr lang="tr-TR" sz="3600" b="1" u="sng" dirty="0" smtClean="0">
                <a:solidFill>
                  <a:srgbClr val="FF0000"/>
                </a:solidFill>
              </a:rPr>
              <a:t>C - OKUL VE KURUMLARDA İŞ SAĞLIĞI VE GÜVENLİĞİ KURULLARI</a:t>
            </a:r>
          </a:p>
          <a:p>
            <a:pPr algn="just"/>
            <a:endParaRPr lang="tr-TR" sz="3600" b="1" dirty="0" smtClean="0">
              <a:solidFill>
                <a:schemeClr val="bg1"/>
              </a:solidFill>
            </a:endParaRPr>
          </a:p>
          <a:p>
            <a:pPr algn="just"/>
            <a:r>
              <a:rPr lang="tr-TR" sz="3600" b="1" dirty="0" smtClean="0">
                <a:solidFill>
                  <a:schemeClr val="bg1"/>
                </a:solidFill>
              </a:rPr>
              <a:t>1 - Okul ve Kurumlarda İş Sağlığı ve Güvenliği Kurulunun oluşturulması</a:t>
            </a:r>
          </a:p>
          <a:p>
            <a:pPr algn="just"/>
            <a:endParaRPr lang="tr-TR" sz="3600" b="1" dirty="0" smtClean="0">
              <a:solidFill>
                <a:schemeClr val="bg1"/>
              </a:solidFill>
            </a:endParaRPr>
          </a:p>
          <a:p>
            <a:pPr algn="just"/>
            <a:r>
              <a:rPr lang="tr-TR" sz="3600" b="1" dirty="0" smtClean="0">
                <a:solidFill>
                  <a:srgbClr val="FF0000"/>
                </a:solidFill>
              </a:rPr>
              <a:t>2 - Okul ve Kurumlarda İşverenin sağlık ve güvenlik kayıtları ve onaylı deftere ilişkin hazırlıklarının tamamlanması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143345" y="-2"/>
            <a:ext cx="84969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3600" b="1" dirty="0" smtClean="0">
              <a:solidFill>
                <a:schemeClr val="bg1"/>
              </a:solidFill>
            </a:endParaRPr>
          </a:p>
          <a:p>
            <a:pPr algn="just"/>
            <a:endParaRPr lang="tr-TR" sz="3600" b="1" dirty="0" smtClean="0">
              <a:solidFill>
                <a:schemeClr val="bg1"/>
              </a:solidFill>
            </a:endParaRPr>
          </a:p>
          <a:p>
            <a:pPr algn="just"/>
            <a:r>
              <a:rPr lang="tr-TR" sz="3600" b="1" dirty="0" smtClean="0">
                <a:solidFill>
                  <a:schemeClr val="bg1"/>
                </a:solidFill>
              </a:rPr>
              <a:t>3 - Okul ve Kurumlarda, İş Sağlığı Ve Güvenliği İle İlgili Çalışan Temsilcisinin Seçilmesi</a:t>
            </a:r>
          </a:p>
          <a:p>
            <a:pPr algn="just"/>
            <a:endParaRPr lang="tr-TR" sz="3600" b="1" dirty="0" smtClean="0">
              <a:solidFill>
                <a:schemeClr val="bg1"/>
              </a:solidFill>
            </a:endParaRPr>
          </a:p>
          <a:p>
            <a:pPr algn="just"/>
            <a:r>
              <a:rPr lang="tr-TR" sz="3600" b="1" dirty="0" smtClean="0">
                <a:solidFill>
                  <a:srgbClr val="FF0000"/>
                </a:solidFill>
              </a:rPr>
              <a:t>4 - Okul ve Kurumlarda İş Güvenliği Uzmanlarının ve İşyeri Hekimlerinin görevlendirilmesi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16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323528" y="399374"/>
            <a:ext cx="84969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chemeClr val="bg1"/>
                </a:solidFill>
              </a:rPr>
              <a:t>5 - İSG Kurul toplantısı yapılması</a:t>
            </a:r>
          </a:p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rgbClr val="FF0000"/>
                </a:solidFill>
              </a:rPr>
              <a:t>6 - Kurul üyelerine eğitimlerin verilmesi ve belgelendirilmesi</a:t>
            </a:r>
          </a:p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chemeClr val="bg1"/>
                </a:solidFill>
              </a:rPr>
              <a:t>7 - Kurulun ve üyelerinin görev ve yetkilerinin belirlenmesi</a:t>
            </a:r>
          </a:p>
          <a:p>
            <a:endParaRPr lang="tr-TR" sz="3600" b="1" dirty="0" smtClean="0">
              <a:solidFill>
                <a:schemeClr val="bg1"/>
              </a:solidFill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17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146065" y="331163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chemeClr val="bg1"/>
                </a:solidFill>
              </a:rPr>
              <a:t>8 - Kurul çalışma usullerinin belirlenmesi</a:t>
            </a:r>
          </a:p>
          <a:p>
            <a:r>
              <a:rPr lang="tr-TR" sz="3600" b="1" dirty="0" smtClean="0">
                <a:solidFill>
                  <a:srgbClr val="FF0000"/>
                </a:solidFill>
              </a:rPr>
              <a:t>9 - İşverenin veya işveren vekilinin kurula ilişkin genel yükümlülüğünün belirlenmesi</a:t>
            </a:r>
          </a:p>
          <a:p>
            <a:r>
              <a:rPr lang="tr-TR" sz="3600" b="1" dirty="0" smtClean="0">
                <a:solidFill>
                  <a:schemeClr val="bg1"/>
                </a:solidFill>
              </a:rPr>
              <a:t>10 - Kurulun yükümlülüklerinin belirlenmesi</a:t>
            </a:r>
          </a:p>
          <a:p>
            <a:r>
              <a:rPr lang="tr-TR" sz="3600" b="1" dirty="0" smtClean="0">
                <a:solidFill>
                  <a:srgbClr val="FF0000"/>
                </a:solidFill>
              </a:rPr>
              <a:t>11 - Çalışanların yükümlülüklerinin belirlenmesi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18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251520" y="188641"/>
            <a:ext cx="871296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u="sng" dirty="0" smtClean="0">
                <a:solidFill>
                  <a:srgbClr val="FF0000"/>
                </a:solidFill>
              </a:rPr>
              <a:t> D - İŞ SAĞLIĞI VE GÜVENLİĞİ RİSK DEĞERLENDİRMESİ</a:t>
            </a:r>
          </a:p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chemeClr val="bg1"/>
                </a:solidFill>
              </a:rPr>
              <a:t>1 - Okul / Kurumlarda Risk Değerlendirme Ekiplerinin Oluşturulması</a:t>
            </a:r>
          </a:p>
          <a:p>
            <a:r>
              <a:rPr lang="tr-TR" sz="3600" b="1" dirty="0" smtClean="0">
                <a:solidFill>
                  <a:srgbClr val="FF0000"/>
                </a:solidFill>
              </a:rPr>
              <a:t>2 - Okul / Kurumlarda Risk Değerlendirmesi</a:t>
            </a:r>
          </a:p>
          <a:p>
            <a:r>
              <a:rPr lang="tr-TR" sz="3600" b="1" dirty="0" smtClean="0">
                <a:solidFill>
                  <a:schemeClr val="bg1"/>
                </a:solidFill>
              </a:rPr>
              <a:t>3 - Okul / Kurumlarda Tehlikelerin tanımlanması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19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2</a:t>
            </a:fld>
            <a:endParaRPr lang="tr-TR"/>
          </a:p>
        </p:txBody>
      </p:sp>
      <p:grpSp>
        <p:nvGrpSpPr>
          <p:cNvPr id="5" name="Grup 4"/>
          <p:cNvGrpSpPr/>
          <p:nvPr/>
        </p:nvGrpSpPr>
        <p:grpSpPr>
          <a:xfrm>
            <a:off x="827584" y="620688"/>
            <a:ext cx="6663749" cy="685804"/>
            <a:chOff x="2122088" y="85727"/>
            <a:chExt cx="6663749" cy="685804"/>
          </a:xfrm>
        </p:grpSpPr>
        <p:sp>
          <p:nvSpPr>
            <p:cNvPr id="6" name="Aynı Yanın Köşesi Yuvarlatılmış Dikdörtgen 5"/>
            <p:cNvSpPr/>
            <p:nvPr/>
          </p:nvSpPr>
          <p:spPr>
            <a:xfrm rot="5400000">
              <a:off x="5111061" y="-2903246"/>
              <a:ext cx="685804" cy="6663749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Aynı Yanın Köşesi Yuvarlatılmış Dikdörtgen 4"/>
            <p:cNvSpPr/>
            <p:nvPr/>
          </p:nvSpPr>
          <p:spPr>
            <a:xfrm>
              <a:off x="2122089" y="119204"/>
              <a:ext cx="6630271" cy="6188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9540" tIns="64770" rIns="129540" bIns="64770" numCol="1" spcCol="1270" anchor="ctr" anchorCtr="0">
              <a:noAutofit/>
            </a:bodyPr>
            <a:lstStyle/>
            <a:p>
              <a:pPr marL="285750" lvl="1" indent="-285750" algn="l" defTabSz="151130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r-TR" sz="3400" b="1" i="1" kern="1200" dirty="0" smtClean="0">
                  <a:solidFill>
                    <a:srgbClr val="FF0000"/>
                  </a:solidFill>
                </a:rPr>
                <a:t>İşverenin Genel Yükümlülüğü: </a:t>
              </a:r>
              <a:endParaRPr lang="tr-TR" sz="3400" kern="12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8" name="Picture 2" descr="H:\İŞ GÜVENLİĞİ\OZLEM_OZKILIC_YUKUMLULUK-2927.JPG"/>
          <p:cNvPicPr>
            <a:picLocks noChangeAspect="1" noChangeArrowheads="1"/>
          </p:cNvPicPr>
          <p:nvPr/>
        </p:nvPicPr>
        <p:blipFill>
          <a:blip r:embed="rId2"/>
          <a:srcRect r="11766" b="49276"/>
          <a:stretch>
            <a:fillRect/>
          </a:stretch>
        </p:blipFill>
        <p:spPr bwMode="auto">
          <a:xfrm>
            <a:off x="142844" y="1571612"/>
            <a:ext cx="8858312" cy="52114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38561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179512" y="548680"/>
            <a:ext cx="87129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tr-TR" sz="3600" b="1" dirty="0" smtClean="0">
                <a:solidFill>
                  <a:schemeClr val="bg1"/>
                </a:solidFill>
              </a:rPr>
              <a:t>4 - Risklerin belirlenmesi ve analizi</a:t>
            </a:r>
          </a:p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rgbClr val="FF0000"/>
                </a:solidFill>
              </a:rPr>
              <a:t>5 - Risk Kontrol Adımlarının Belirlenmesi</a:t>
            </a:r>
          </a:p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chemeClr val="bg1"/>
                </a:solidFill>
              </a:rPr>
              <a:t>6 - Dokümantasyon yapılması</a:t>
            </a:r>
          </a:p>
          <a:p>
            <a:endParaRPr lang="tr-TR" sz="3600" b="1" dirty="0" smtClean="0">
              <a:solidFill>
                <a:schemeClr val="bg1"/>
              </a:solidFill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20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107504" y="115741"/>
            <a:ext cx="885698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b="1" dirty="0" smtClean="0">
                <a:solidFill>
                  <a:schemeClr val="bg1"/>
                </a:solidFill>
              </a:rPr>
              <a:t> 7-Risk Değerlendirme Raporunda belirlenen eksiklikler, sorumlu kişilerce, </a:t>
            </a:r>
            <a:r>
              <a:rPr lang="tr-TR" sz="3600" b="1" dirty="0" err="1" smtClean="0">
                <a:solidFill>
                  <a:schemeClr val="bg1"/>
                </a:solidFill>
              </a:rPr>
              <a:t>termin</a:t>
            </a:r>
            <a:r>
              <a:rPr lang="tr-TR" sz="3600" b="1" dirty="0" smtClean="0">
                <a:solidFill>
                  <a:schemeClr val="bg1"/>
                </a:solidFill>
              </a:rPr>
              <a:t> süresi sonuna kadar tamamlanması</a:t>
            </a:r>
          </a:p>
          <a:p>
            <a:pPr algn="just"/>
            <a:endParaRPr lang="tr-TR" sz="3600" b="1" dirty="0" smtClean="0">
              <a:solidFill>
                <a:schemeClr val="bg1"/>
              </a:solidFill>
            </a:endParaRPr>
          </a:p>
          <a:p>
            <a:pPr algn="just"/>
            <a:r>
              <a:rPr lang="tr-TR" sz="3600" b="1" dirty="0" smtClean="0">
                <a:solidFill>
                  <a:srgbClr val="FF0000"/>
                </a:solidFill>
              </a:rPr>
              <a:t>8 - Risk Değerlendirme Raporunun Uygulanmasının Takibini Yapmak</a:t>
            </a:r>
          </a:p>
          <a:p>
            <a:pPr algn="just"/>
            <a:endParaRPr lang="tr-TR" sz="3600" b="1" dirty="0" smtClean="0">
              <a:solidFill>
                <a:schemeClr val="bg1"/>
              </a:solidFill>
            </a:endParaRPr>
          </a:p>
          <a:p>
            <a:pPr algn="just"/>
            <a:r>
              <a:rPr lang="tr-TR" sz="3600" b="1" dirty="0" smtClean="0">
                <a:solidFill>
                  <a:schemeClr val="bg1"/>
                </a:solidFill>
              </a:rPr>
              <a:t>9 - Risk Değerlendirme Raporunun revizyon Çalışmaları yapılması</a:t>
            </a:r>
          </a:p>
          <a:p>
            <a:endParaRPr lang="tr-TR" sz="3600" b="1" dirty="0" smtClean="0">
              <a:solidFill>
                <a:schemeClr val="bg1"/>
              </a:solidFill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21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251520" y="188641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u="sng" dirty="0" smtClean="0">
                <a:solidFill>
                  <a:srgbClr val="FF0000"/>
                </a:solidFill>
              </a:rPr>
              <a:t>E - EĞİTİM, BİLGİLENDİRME</a:t>
            </a:r>
          </a:p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chemeClr val="bg1"/>
                </a:solidFill>
              </a:rPr>
              <a:t>1 - Okul ve Kurumlarda Çalışanların İş Sağlığı ve Güvenliği Eğitimleri</a:t>
            </a:r>
          </a:p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rgbClr val="FF0000"/>
                </a:solidFill>
              </a:rPr>
              <a:t>2 - Okul ve Kurumlarda, Tehlikeli Ve Çok Tehlikeli Sınıfta Yer Alan İşlerde Çalıştırılacakların Mesleki Eğitimleri</a:t>
            </a:r>
          </a:p>
          <a:p>
            <a:endParaRPr lang="tr-TR" sz="3600" b="1" dirty="0" smtClean="0">
              <a:solidFill>
                <a:schemeClr val="bg1"/>
              </a:solidFill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22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431032" y="404664"/>
            <a:ext cx="87129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chemeClr val="bg1"/>
                </a:solidFill>
              </a:rPr>
              <a:t>3 - Hijyen Eğitimleri</a:t>
            </a:r>
          </a:p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rgbClr val="FF0000"/>
                </a:solidFill>
              </a:rPr>
              <a:t>4 - İlkyardımcı Eğitimi</a:t>
            </a:r>
          </a:p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chemeClr val="bg1"/>
                </a:solidFill>
              </a:rPr>
              <a:t>5 - Yangınla mücadele eğitimi</a:t>
            </a:r>
          </a:p>
          <a:p>
            <a:endParaRPr lang="tr-TR" sz="3600" b="1" dirty="0" smtClean="0">
              <a:solidFill>
                <a:schemeClr val="bg1"/>
              </a:solidFill>
            </a:endParaRPr>
          </a:p>
          <a:p>
            <a:endParaRPr lang="tr-TR" sz="3600" b="1" dirty="0" smtClean="0">
              <a:solidFill>
                <a:schemeClr val="bg1"/>
              </a:solidFill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23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424054" y="332656"/>
            <a:ext cx="87129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chemeClr val="bg1"/>
                </a:solidFill>
              </a:rPr>
              <a:t>6 - Arama ve kurtarma eğitimi</a:t>
            </a:r>
          </a:p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rgbClr val="FF0000"/>
                </a:solidFill>
              </a:rPr>
              <a:t>7 - Tahliye ve haberleşme eğitimi</a:t>
            </a:r>
          </a:p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chemeClr val="bg1"/>
                </a:solidFill>
              </a:rPr>
              <a:t>8 - Kişisel koruyucu donanımların kullanımı ve bakımı eğitimleri</a:t>
            </a:r>
          </a:p>
          <a:p>
            <a:endParaRPr lang="tr-TR" sz="3600" b="1" dirty="0" smtClean="0">
              <a:solidFill>
                <a:schemeClr val="bg1"/>
              </a:solidFill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251520" y="188641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u="sng" dirty="0" smtClean="0">
                <a:solidFill>
                  <a:srgbClr val="FF0000"/>
                </a:solidFill>
              </a:rPr>
              <a:t>F - ACİL DURUM PLANLARI</a:t>
            </a:r>
          </a:p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chemeClr val="bg1"/>
                </a:solidFill>
              </a:rPr>
              <a:t>1 - Acil durumların belirlenmesi</a:t>
            </a:r>
          </a:p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rgbClr val="FF0000"/>
                </a:solidFill>
              </a:rPr>
              <a:t>2 - Önleyici ve sınırlandırıcı tedbirlerin belirlenmesi</a:t>
            </a:r>
          </a:p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chemeClr val="bg1"/>
                </a:solidFill>
              </a:rPr>
              <a:t>3 - Acil durum müdahale ve tahliye yöntemlerinin belirlenmesi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25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251520" y="37783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chemeClr val="bg1"/>
                </a:solidFill>
              </a:rPr>
              <a:t>4 - Görevlendirilecek çalışanların belirlenmesi</a:t>
            </a:r>
          </a:p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rgbClr val="FF0000"/>
                </a:solidFill>
              </a:rPr>
              <a:t>5 - Dokümantasyon yapılması</a:t>
            </a:r>
          </a:p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chemeClr val="bg1"/>
                </a:solidFill>
              </a:rPr>
              <a:t>6 - Tatbikatların planlanması ve yapılması</a:t>
            </a:r>
          </a:p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rgbClr val="FF0000"/>
                </a:solidFill>
              </a:rPr>
              <a:t>7 - Acil Durum Planının Hazırlanması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251520" y="500165"/>
            <a:ext cx="87129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solidFill>
                  <a:schemeClr val="bg1"/>
                </a:solidFill>
              </a:rPr>
              <a:t>8 - Acil durum planının yenilenmesi</a:t>
            </a:r>
          </a:p>
          <a:p>
            <a:r>
              <a:rPr lang="tr-TR" sz="3600" b="1" dirty="0" smtClean="0">
                <a:solidFill>
                  <a:srgbClr val="FF0000"/>
                </a:solidFill>
              </a:rPr>
              <a:t>9 - Acil Durumlar Hakkında Çalışanların bilgilendirilmesi ve eğitimlerin planlanması ve uygulanması</a:t>
            </a:r>
          </a:p>
          <a:p>
            <a:r>
              <a:rPr lang="tr-TR" sz="3600" b="1" dirty="0" smtClean="0">
                <a:solidFill>
                  <a:schemeClr val="bg1"/>
                </a:solidFill>
              </a:rPr>
              <a:t>10 - Mevcut acil durum planları ve tatbikatların yeniden değerlendirilmesi</a:t>
            </a:r>
          </a:p>
          <a:p>
            <a:r>
              <a:rPr lang="tr-TR" sz="3600" b="1" dirty="0" smtClean="0">
                <a:solidFill>
                  <a:srgbClr val="FF0000"/>
                </a:solidFill>
              </a:rPr>
              <a:t>11 - Acil Durum Ekiplerinin eğitimlerinin tamamlanması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27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107504" y="188642"/>
            <a:ext cx="885698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u="sng" dirty="0" smtClean="0">
                <a:solidFill>
                  <a:srgbClr val="FF0000"/>
                </a:solidFill>
              </a:rPr>
              <a:t>G - MESLEK HASTALIĞI RİSKLERİNİN ÖNLENMESİ</a:t>
            </a:r>
          </a:p>
          <a:p>
            <a:r>
              <a:rPr lang="tr-TR" sz="3600" b="1" dirty="0" smtClean="0">
                <a:solidFill>
                  <a:schemeClr val="bg1"/>
                </a:solidFill>
              </a:rPr>
              <a:t>1 - Okul / Kurumlarda Alt Yapısı Sağlanması Koşuluyla İş Hijyeni Ölçüm, Test Ve Analizlerin Yapılması</a:t>
            </a:r>
          </a:p>
          <a:p>
            <a:r>
              <a:rPr lang="tr-TR" sz="3600" b="1" dirty="0" smtClean="0">
                <a:solidFill>
                  <a:srgbClr val="FF0000"/>
                </a:solidFill>
              </a:rPr>
              <a:t>2 - Asbestle Çalışmalarda Sağlık Ve Güvenlik</a:t>
            </a:r>
          </a:p>
          <a:p>
            <a:r>
              <a:rPr lang="tr-TR" sz="3600" b="1" dirty="0" smtClean="0">
                <a:solidFill>
                  <a:srgbClr val="FF0000"/>
                </a:solidFill>
              </a:rPr>
              <a:t>Önlemlerinin alınması</a:t>
            </a:r>
          </a:p>
          <a:p>
            <a:r>
              <a:rPr lang="tr-TR" sz="3600" b="1" dirty="0" smtClean="0">
                <a:solidFill>
                  <a:schemeClr val="bg1"/>
                </a:solidFill>
              </a:rPr>
              <a:t>3 - Biyolojik Etkenlere </a:t>
            </a:r>
            <a:r>
              <a:rPr lang="tr-TR" sz="3600" b="1" dirty="0" err="1" smtClean="0">
                <a:solidFill>
                  <a:schemeClr val="bg1"/>
                </a:solidFill>
              </a:rPr>
              <a:t>Maruziyet</a:t>
            </a:r>
            <a:r>
              <a:rPr lang="tr-TR" sz="3600" b="1" dirty="0" smtClean="0">
                <a:solidFill>
                  <a:schemeClr val="bg1"/>
                </a:solidFill>
              </a:rPr>
              <a:t> Risklerinin Önlenmesi Çalışmalarının Yapılması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28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251520" y="188641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chemeClr val="bg1"/>
                </a:solidFill>
              </a:rPr>
              <a:t>4 - Çalışanların Gürültü İle İlgili Risklerden Korunmaları için alınacak tedbirler</a:t>
            </a:r>
          </a:p>
          <a:p>
            <a:r>
              <a:rPr lang="tr-TR" sz="3600" b="1" dirty="0" smtClean="0">
                <a:solidFill>
                  <a:srgbClr val="FF0000"/>
                </a:solidFill>
              </a:rPr>
              <a:t>5 - Çalışanların Titreşimle İlgili Risklerden Korunmalarına Dair yapılacak çalışmalar</a:t>
            </a:r>
          </a:p>
          <a:p>
            <a:r>
              <a:rPr lang="tr-TR" sz="3600" b="1" dirty="0" smtClean="0">
                <a:solidFill>
                  <a:schemeClr val="bg1"/>
                </a:solidFill>
              </a:rPr>
              <a:t>6 - Ekranlı Araçlarla Çalışmalarda Sağlık Ve Güvenlik Önlemlerinin Alınması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29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3</a:t>
            </a:fld>
            <a:endParaRPr lang="tr-TR"/>
          </a:p>
        </p:txBody>
      </p:sp>
      <p:pic>
        <p:nvPicPr>
          <p:cNvPr id="4" name="Picture 2" descr="H:\İŞ GÜVENLİĞİ\OZLEM_OZKILIC_YUKUMLULUK-2927.JPG"/>
          <p:cNvPicPr>
            <a:picLocks noChangeAspect="1" noChangeArrowheads="1"/>
          </p:cNvPicPr>
          <p:nvPr/>
        </p:nvPicPr>
        <p:blipFill>
          <a:blip r:embed="rId2"/>
          <a:srcRect t="50724" r="11111"/>
          <a:stretch>
            <a:fillRect/>
          </a:stretch>
        </p:blipFill>
        <p:spPr bwMode="auto">
          <a:xfrm>
            <a:off x="-25823" y="627028"/>
            <a:ext cx="9144000" cy="52864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306113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251520" y="188641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chemeClr val="bg1"/>
                </a:solidFill>
              </a:rPr>
              <a:t>7 - Elle Taşıma İşleri</a:t>
            </a:r>
          </a:p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rgbClr val="FF0000"/>
                </a:solidFill>
              </a:rPr>
              <a:t>8 - Kanserojen Veya </a:t>
            </a:r>
            <a:r>
              <a:rPr lang="tr-TR" sz="3600" b="1" dirty="0" err="1" smtClean="0">
                <a:solidFill>
                  <a:srgbClr val="FF0000"/>
                </a:solidFill>
              </a:rPr>
              <a:t>Mutajen</a:t>
            </a:r>
            <a:r>
              <a:rPr lang="tr-TR" sz="3600" b="1" dirty="0" smtClean="0">
                <a:solidFill>
                  <a:srgbClr val="FF0000"/>
                </a:solidFill>
              </a:rPr>
              <a:t> Maddelerle Çalışmalarda Sağlık Ve Güvenlik Önlemleri Alınması</a:t>
            </a:r>
          </a:p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chemeClr val="bg1"/>
                </a:solidFill>
              </a:rPr>
              <a:t>9 - Kimyasal Maddelerle Çalışmalarda Sağlık Ve Güvenlik Önlemlerinin alınması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30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251520" y="188641"/>
            <a:ext cx="87129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chemeClr val="bg1"/>
                </a:solidFill>
              </a:rPr>
              <a:t>10 - Kişisel koruyucu donanımların değerlendirilmesi ve seçimi</a:t>
            </a:r>
          </a:p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rgbClr val="FF0000"/>
                </a:solidFill>
              </a:rPr>
              <a:t>11 - Çalışanların Patlayıcı Ortamların Tehlikelerinden Korunması</a:t>
            </a:r>
          </a:p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chemeClr val="bg1"/>
                </a:solidFill>
              </a:rPr>
              <a:t>12 - Radyoaktif Atık Yönetiminin planlanması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31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251520" y="188641"/>
            <a:ext cx="87129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u="sng" dirty="0" smtClean="0">
                <a:solidFill>
                  <a:srgbClr val="FF0000"/>
                </a:solidFill>
              </a:rPr>
              <a:t>H - </a:t>
            </a:r>
            <a:r>
              <a:rPr lang="es-ES" sz="3600" b="1" u="sng" dirty="0" smtClean="0">
                <a:solidFill>
                  <a:srgbClr val="FF0000"/>
                </a:solidFill>
              </a:rPr>
              <a:t>KAYIT ALTINA ALMA VE BİLDİRİM</a:t>
            </a:r>
            <a:endParaRPr lang="tr-TR" sz="3600" b="1" u="sng" dirty="0" smtClean="0">
              <a:solidFill>
                <a:srgbClr val="FF0000"/>
              </a:solidFill>
            </a:endParaRPr>
          </a:p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chemeClr val="bg1"/>
                </a:solidFill>
              </a:rPr>
              <a:t>1 - Ramak Kala Kayıtlarının Tutulması</a:t>
            </a:r>
          </a:p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rgbClr val="FF0000"/>
                </a:solidFill>
              </a:rPr>
              <a:t>2 - Ucuz atlatılan kazaların kayıtları</a:t>
            </a:r>
          </a:p>
          <a:p>
            <a:endParaRPr lang="tr-TR" sz="3600" b="1" dirty="0" smtClean="0">
              <a:solidFill>
                <a:srgbClr val="FF0000"/>
              </a:solidFill>
            </a:endParaRPr>
          </a:p>
          <a:p>
            <a:r>
              <a:rPr lang="tr-TR" sz="3600" b="1" dirty="0" smtClean="0">
                <a:solidFill>
                  <a:schemeClr val="bg1"/>
                </a:solidFill>
              </a:rPr>
              <a:t>3 - Hafif yaralanma ile sonuçlanan iş kazası kayıtları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32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251520" y="188641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chemeClr val="bg1"/>
                </a:solidFill>
              </a:rPr>
              <a:t>4 - Ağır yaralanmalar ve </a:t>
            </a:r>
            <a:r>
              <a:rPr lang="tr-TR" sz="3600" b="1" dirty="0" err="1" smtClean="0">
                <a:solidFill>
                  <a:schemeClr val="bg1"/>
                </a:solidFill>
              </a:rPr>
              <a:t>malüliyet</a:t>
            </a:r>
            <a:r>
              <a:rPr lang="tr-TR" sz="3600" b="1" dirty="0" smtClean="0">
                <a:solidFill>
                  <a:schemeClr val="bg1"/>
                </a:solidFill>
              </a:rPr>
              <a:t> ile sonuçlanan iş kazası kayıtları</a:t>
            </a:r>
          </a:p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rgbClr val="FF0000"/>
                </a:solidFill>
              </a:rPr>
              <a:t>5 - Ölüm ile sonuçlanan iş kazası kayıtları</a:t>
            </a:r>
          </a:p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chemeClr val="bg1"/>
                </a:solidFill>
              </a:rPr>
              <a:t>6 - İş Kazalarının bildirimi</a:t>
            </a:r>
          </a:p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rgbClr val="FF0000"/>
                </a:solidFill>
              </a:rPr>
              <a:t>7 - Meslek Hastalıklarının bildirimi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33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251520" y="188641"/>
            <a:ext cx="871296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u="sng" dirty="0" smtClean="0">
                <a:solidFill>
                  <a:srgbClr val="FF0000"/>
                </a:solidFill>
              </a:rPr>
              <a:t>I - SAĞLIK GÖZETİMİ</a:t>
            </a:r>
          </a:p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chemeClr val="bg1"/>
                </a:solidFill>
              </a:rPr>
              <a:t>1 - İşe Giriş Sağlık Muayenelerinin yapılması</a:t>
            </a:r>
          </a:p>
          <a:p>
            <a:r>
              <a:rPr lang="tr-TR" sz="3600" b="1" dirty="0" smtClean="0">
                <a:solidFill>
                  <a:srgbClr val="FF0000"/>
                </a:solidFill>
              </a:rPr>
              <a:t>2 - İş Değişikliği Sağlık Muayenelerinin yapılması</a:t>
            </a:r>
          </a:p>
          <a:p>
            <a:r>
              <a:rPr lang="tr-TR" sz="3600" b="1" dirty="0" smtClean="0">
                <a:solidFill>
                  <a:schemeClr val="bg1"/>
                </a:solidFill>
              </a:rPr>
              <a:t>3 - İş kazası, meslek hastalığı veya sağlık nedeniyle tekrarlanan işten uzaklaşmalarından sonra işe dönüşlerinde sağlık muayenelerinin yapılması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34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251520" y="188641"/>
            <a:ext cx="87129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rgbClr val="FF0000"/>
                </a:solidFill>
              </a:rPr>
              <a:t>4 - İşin devamı süresince, çalışanın ve işin niteliği ile işyerinin tehlike sınıfına göre Bakanlıkça belirlenen düzenli aralıklarla periyodik sağlık muayenelerinin yapılması</a:t>
            </a:r>
          </a:p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chemeClr val="bg1"/>
                </a:solidFill>
              </a:rPr>
              <a:t>5 - Aşı ve aşılama planlamalarının yapılması ve uygulanması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35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251520" y="188641"/>
            <a:ext cx="87129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4000" b="1" dirty="0" smtClean="0">
              <a:solidFill>
                <a:schemeClr val="bg1"/>
              </a:solidFill>
            </a:endParaRPr>
          </a:p>
          <a:p>
            <a:endParaRPr lang="tr-TR" sz="4000" b="1" dirty="0" smtClean="0">
              <a:solidFill>
                <a:schemeClr val="bg1"/>
              </a:solidFill>
            </a:endParaRPr>
          </a:p>
          <a:p>
            <a:endParaRPr lang="tr-TR" sz="4000" b="1" dirty="0" smtClean="0">
              <a:solidFill>
                <a:schemeClr val="bg1"/>
              </a:solidFill>
            </a:endParaRPr>
          </a:p>
          <a:p>
            <a:r>
              <a:rPr lang="tr-TR" sz="4000" b="1" dirty="0" smtClean="0">
                <a:solidFill>
                  <a:schemeClr val="bg1"/>
                </a:solidFill>
              </a:rPr>
              <a:t>6 - İnsani tüketim amaçlı gıda ve sıvıların analiz ve kontrollerinin yapılması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36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251520" y="188641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u="sng" dirty="0" smtClean="0">
                <a:solidFill>
                  <a:srgbClr val="FF0000"/>
                </a:solidFill>
              </a:rPr>
              <a:t>İ - ORTAM ÖLÇÜMLERİ ve PERİYODİK KONTROLLER</a:t>
            </a:r>
          </a:p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chemeClr val="bg1"/>
                </a:solidFill>
              </a:rPr>
              <a:t>1 - Termal konfor ölçümlerinin yapılması</a:t>
            </a:r>
          </a:p>
          <a:p>
            <a:r>
              <a:rPr lang="tr-TR" sz="3600" b="1" dirty="0" smtClean="0">
                <a:solidFill>
                  <a:srgbClr val="FF0000"/>
                </a:solidFill>
              </a:rPr>
              <a:t>2 - Yangın Tesisatı ve Hortumlar, Motopomplar, Boru Tesisatının Kontrolleri</a:t>
            </a:r>
          </a:p>
          <a:p>
            <a:r>
              <a:rPr lang="tr-TR" sz="3600" b="1" dirty="0" smtClean="0">
                <a:solidFill>
                  <a:schemeClr val="bg1"/>
                </a:solidFill>
              </a:rPr>
              <a:t>3 - Yangın Söndürme Cihazlarının Kontrolleri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37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251520" y="188641"/>
            <a:ext cx="871296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chemeClr val="bg1"/>
                </a:solidFill>
              </a:rPr>
              <a:t>4 - Yangın Algılama Ekipmanları Kontrolleri</a:t>
            </a:r>
          </a:p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rgbClr val="FF0000"/>
                </a:solidFill>
              </a:rPr>
              <a:t>5 - Periyodik Kontrole Tabi Tutulan Ekipmanların Belirlenmesi</a:t>
            </a:r>
          </a:p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chemeClr val="bg1"/>
                </a:solidFill>
              </a:rPr>
              <a:t>6 - Ölçümlere Tabi Tutulan Ekipmanların Belirlenmesi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38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251520" y="188641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chemeClr val="bg1"/>
                </a:solidFill>
              </a:rPr>
              <a:t>7 - Basınçlı kap ve tesisatların kontrolü</a:t>
            </a:r>
          </a:p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rgbClr val="FF0000"/>
                </a:solidFill>
              </a:rPr>
              <a:t>8 - Kaldırma ve iletme ekipmanlarının kontrolleri</a:t>
            </a:r>
          </a:p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chemeClr val="bg1"/>
                </a:solidFill>
              </a:rPr>
              <a:t>9 - Tesisatların kontrolleri</a:t>
            </a:r>
          </a:p>
          <a:p>
            <a:endParaRPr lang="tr-TR" sz="3600" b="1" dirty="0" smtClean="0">
              <a:solidFill>
                <a:schemeClr val="bg1"/>
              </a:solidFill>
            </a:endParaRPr>
          </a:p>
          <a:p>
            <a:r>
              <a:rPr lang="tr-TR" sz="3600" b="1" dirty="0" smtClean="0">
                <a:solidFill>
                  <a:srgbClr val="FF0000"/>
                </a:solidFill>
              </a:rPr>
              <a:t>10 - Tezgâhların ve Makinelerin kontrolleri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39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251520" y="116632"/>
            <a:ext cx="8784976" cy="7679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T. C.</a:t>
            </a:r>
          </a:p>
          <a:p>
            <a:pPr algn="ctr"/>
            <a:r>
              <a:rPr lang="tr-TR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DENİZLİ İL MİLLİ EĞİTİM MÜDÜRLÜĞÜ</a:t>
            </a:r>
          </a:p>
          <a:p>
            <a:pPr algn="ctr"/>
            <a:r>
              <a:rPr lang="tr-TR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İşyeri Sağlık ve Güvenlik Birimi</a:t>
            </a:r>
          </a:p>
          <a:p>
            <a:endParaRPr lang="tr-TR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4000" b="1" dirty="0" smtClean="0">
                <a:solidFill>
                  <a:schemeClr val="bg1"/>
                </a:solidFill>
              </a:rPr>
              <a:t>İl Milli Eğitim Müdürlükleri ile Bağlı Kurum ve Kuruluşların İŞ Sağlığı ve Güvenliği Çalışma Planı</a:t>
            </a:r>
          </a:p>
          <a:p>
            <a:pPr algn="ctr"/>
            <a:endParaRPr lang="tr-TR" sz="2500" b="1" dirty="0" smtClean="0">
              <a:solidFill>
                <a:schemeClr val="bg1"/>
              </a:solidFill>
            </a:endParaRPr>
          </a:p>
          <a:p>
            <a:endParaRPr lang="tr-TR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251520" y="188640"/>
            <a:ext cx="84969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AMAÇ : 01.07.2015 – 01.07.2016 </a:t>
            </a:r>
          </a:p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Tarihleri Arasında Faaliyet</a:t>
            </a:r>
          </a:p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Planı Uygulanarak MEB İSG Modelinin Uygulanması Sağlanacaktır. </a:t>
            </a:r>
          </a:p>
          <a:p>
            <a:endParaRPr lang="tr-TR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40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251520" y="476672"/>
            <a:ext cx="86409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4000" b="1" dirty="0" smtClean="0">
                <a:solidFill>
                  <a:srgbClr val="FF0000"/>
                </a:solidFill>
              </a:rPr>
              <a:t>Planın Uygulanması, ANCAK Kararlı ve Bilgili, İlkeli bir İSG Hizmetleri Sunum Süreci ile Mümkün Olacaktır.</a:t>
            </a:r>
          </a:p>
          <a:p>
            <a:endParaRPr lang="tr-TR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41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251520" y="188640"/>
            <a:ext cx="84969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4000" b="1" u="sng" dirty="0" smtClean="0">
                <a:solidFill>
                  <a:srgbClr val="FF0000"/>
                </a:solidFill>
              </a:rPr>
              <a:t>İLKELİYİZ…</a:t>
            </a:r>
          </a:p>
          <a:p>
            <a:pPr algn="ctr"/>
            <a:endParaRPr lang="tr-TR" sz="4000" b="1" u="sng" dirty="0" smtClean="0">
              <a:solidFill>
                <a:srgbClr val="FF0000"/>
              </a:solidFill>
            </a:endParaRPr>
          </a:p>
          <a:p>
            <a:pPr algn="ctr"/>
            <a:r>
              <a:rPr lang="tr-TR" sz="4000" b="1" u="sng" dirty="0" smtClean="0">
                <a:solidFill>
                  <a:srgbClr val="FF0000"/>
                </a:solidFill>
              </a:rPr>
              <a:t>KARARLIYIZ…</a:t>
            </a:r>
          </a:p>
          <a:p>
            <a:pPr algn="ctr"/>
            <a:endParaRPr lang="tr-TR" sz="40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4000" b="1" u="sng" dirty="0" smtClean="0">
                <a:solidFill>
                  <a:srgbClr val="FF0000"/>
                </a:solidFill>
              </a:rPr>
              <a:t>DOĞRU ve UYGULANABİLİR BİR SÜRECİ YÖNETİYORUZ…</a:t>
            </a:r>
          </a:p>
          <a:p>
            <a:endParaRPr lang="tr-TR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42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336454" y="623527"/>
            <a:ext cx="8496944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Denizli İl Milli Eğitim Müdürlüğü</a:t>
            </a:r>
          </a:p>
          <a:p>
            <a:pPr algn="ctr"/>
            <a:r>
              <a:rPr lang="tr-TR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İş Sağlığı ve Güvenliği Birimi</a:t>
            </a:r>
          </a:p>
          <a:p>
            <a:pPr algn="ctr"/>
            <a:endParaRPr lang="tr-TR" sz="3200" b="1" dirty="0" smtClean="0">
              <a:solidFill>
                <a:srgbClr val="7030A0"/>
              </a:solidFill>
            </a:endParaRPr>
          </a:p>
          <a:p>
            <a:pPr algn="ctr"/>
            <a:endParaRPr lang="tr-TR" sz="3200" b="1" dirty="0" smtClean="0">
              <a:solidFill>
                <a:srgbClr val="7030A0"/>
              </a:solidFill>
            </a:endParaRPr>
          </a:p>
          <a:p>
            <a:pPr algn="ctr"/>
            <a:endParaRPr lang="tr-TR" sz="3200" b="1" dirty="0">
              <a:solidFill>
                <a:srgbClr val="7030A0"/>
              </a:solidFill>
            </a:endParaRPr>
          </a:p>
          <a:p>
            <a:pPr algn="ctr"/>
            <a:endParaRPr lang="tr-TR" sz="3200" b="1" dirty="0" smtClean="0">
              <a:solidFill>
                <a:srgbClr val="7030A0"/>
              </a:solidFill>
            </a:endParaRPr>
          </a:p>
          <a:p>
            <a:pPr algn="ctr"/>
            <a:endParaRPr lang="tr-TR" sz="3200" b="1" dirty="0">
              <a:solidFill>
                <a:srgbClr val="7030A0"/>
              </a:solidFill>
            </a:endParaRPr>
          </a:p>
          <a:p>
            <a:pPr algn="ctr"/>
            <a:endParaRPr lang="tr-TR" sz="3200" b="1" dirty="0" smtClean="0">
              <a:solidFill>
                <a:srgbClr val="7030A0"/>
              </a:solidFill>
            </a:endParaRPr>
          </a:p>
          <a:p>
            <a:pPr algn="ctr"/>
            <a:r>
              <a:rPr lang="tr-TR" sz="3200" b="1" dirty="0" smtClean="0">
                <a:solidFill>
                  <a:srgbClr val="7030A0"/>
                </a:solidFill>
              </a:rPr>
              <a:t>TEŞEKKÜRLER</a:t>
            </a:r>
            <a:endParaRPr lang="tr-TR" sz="3200" b="1" dirty="0">
              <a:solidFill>
                <a:srgbClr val="7030A0"/>
              </a:solidFill>
            </a:endParaRPr>
          </a:p>
          <a:p>
            <a:pPr algn="ctr"/>
            <a:endParaRPr lang="tr-TR" sz="30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43</a:t>
            </a:fld>
            <a:endParaRPr lang="tr-TR"/>
          </a:p>
        </p:txBody>
      </p:sp>
      <p:sp>
        <p:nvSpPr>
          <p:cNvPr id="6" name="4 Metin kutusu"/>
          <p:cNvSpPr txBox="1"/>
          <p:nvPr/>
        </p:nvSpPr>
        <p:spPr>
          <a:xfrm>
            <a:off x="342884" y="1862710"/>
            <a:ext cx="84969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2800" b="1" u="sng" dirty="0" smtClean="0">
                <a:solidFill>
                  <a:srgbClr val="FF0000"/>
                </a:solidFill>
              </a:rPr>
              <a:t>Bir can’dan Daha Kıymetli Hiç Bir şey Yoktur. </a:t>
            </a:r>
          </a:p>
          <a:p>
            <a:pPr algn="ctr"/>
            <a:endParaRPr lang="tr-TR" sz="2800" b="1" u="sng" dirty="0" smtClean="0">
              <a:solidFill>
                <a:srgbClr val="FF0000"/>
              </a:solidFill>
            </a:endParaRPr>
          </a:p>
          <a:p>
            <a:pPr algn="ctr"/>
            <a:r>
              <a:rPr lang="tr-TR" sz="2800" b="1" u="sng" dirty="0" smtClean="0">
                <a:solidFill>
                  <a:srgbClr val="FF0000"/>
                </a:solidFill>
              </a:rPr>
              <a:t>İnsanı Yaşat ki; Devlet Yaşasın.</a:t>
            </a:r>
          </a:p>
          <a:p>
            <a:pPr algn="ctr"/>
            <a:endParaRPr lang="tr-TR" sz="2800" b="1" u="sng" dirty="0" smtClean="0">
              <a:solidFill>
                <a:srgbClr val="FF0000"/>
              </a:solidFill>
            </a:endParaRPr>
          </a:p>
          <a:p>
            <a:endParaRPr lang="tr-TR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251520" y="188640"/>
            <a:ext cx="8784976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000" b="1" dirty="0" smtClean="0">
                <a:solidFill>
                  <a:schemeClr val="bg1"/>
                </a:solidFill>
              </a:rPr>
              <a:t>01.07.2015 – 01.07.2016 </a:t>
            </a:r>
          </a:p>
          <a:p>
            <a:pPr algn="ctr"/>
            <a:r>
              <a:rPr lang="tr-TR" sz="3000" b="1" dirty="0" smtClean="0">
                <a:solidFill>
                  <a:schemeClr val="bg1"/>
                </a:solidFill>
              </a:rPr>
              <a:t>Tarihleri Arasında Yapılması Gerekenler;</a:t>
            </a:r>
          </a:p>
          <a:p>
            <a:pPr algn="ctr"/>
            <a:endParaRPr lang="tr-TR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3000" b="1" u="sng" dirty="0" smtClean="0">
                <a:solidFill>
                  <a:srgbClr val="FF0000"/>
                </a:solidFill>
              </a:rPr>
              <a:t>A - İş Sağlığı ve Güvenliği Sorumlularının Tespiti</a:t>
            </a:r>
          </a:p>
          <a:p>
            <a:pPr algn="just"/>
            <a:endParaRPr lang="tr-TR" sz="30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just"/>
            <a:r>
              <a:rPr lang="tr-TR" sz="4000" b="1" dirty="0" smtClean="0">
                <a:solidFill>
                  <a:schemeClr val="bg1"/>
                </a:solidFill>
              </a:rPr>
              <a:t>1 - İl/İlçe Milli Eğitim Müdürlükleri ve Bağlı bulunan Okul/Kurumların işveren vekillerinin tespit edilerek, makam onayının alınması</a:t>
            </a:r>
          </a:p>
          <a:p>
            <a:endParaRPr lang="tr-TR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107504" y="188641"/>
            <a:ext cx="903649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000" b="1" dirty="0" smtClean="0">
                <a:solidFill>
                  <a:srgbClr val="FF0000"/>
                </a:solidFill>
              </a:rPr>
              <a:t>B- İl Milli Eğitim Müdürlükleri İş Sağlığı Ve Güvenliği Birimi İle İş Sağlığı ve Güvenliği Hizmetleri</a:t>
            </a:r>
          </a:p>
          <a:p>
            <a:pPr algn="ctr"/>
            <a:endParaRPr lang="tr-TR" sz="3000" b="1" dirty="0" smtClean="0">
              <a:solidFill>
                <a:schemeClr val="bg1"/>
              </a:solidFill>
            </a:endParaRPr>
          </a:p>
          <a:p>
            <a:r>
              <a:rPr lang="tr-TR" sz="4000" b="1" dirty="0" smtClean="0">
                <a:solidFill>
                  <a:schemeClr val="bg1"/>
                </a:solidFill>
              </a:rPr>
              <a:t>1-İş Güvenliği Uzmanlarının ve İşyeri Hekimlerinin görevlendirilmesi</a:t>
            </a:r>
          </a:p>
          <a:p>
            <a:r>
              <a:rPr lang="tr-TR" sz="4000" b="1" dirty="0" smtClean="0">
                <a:solidFill>
                  <a:srgbClr val="FF0000"/>
                </a:solidFill>
              </a:rPr>
              <a:t>2- İşyeri Sağlığı ve Güvenliği Biriminin oluşturulması</a:t>
            </a:r>
          </a:p>
          <a:p>
            <a:r>
              <a:rPr lang="tr-TR" sz="4000" b="1" dirty="0" smtClean="0">
                <a:solidFill>
                  <a:schemeClr val="bg1"/>
                </a:solidFill>
              </a:rPr>
              <a:t>3- Yıllık çalışma planının yapılması</a:t>
            </a:r>
            <a:endParaRPr lang="tr-TR" sz="4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323528" y="246882"/>
            <a:ext cx="84969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4000" b="1" dirty="0" smtClean="0">
              <a:solidFill>
                <a:schemeClr val="bg1"/>
              </a:solidFill>
            </a:endParaRPr>
          </a:p>
          <a:p>
            <a:r>
              <a:rPr lang="tr-TR" sz="4000" b="1" dirty="0" smtClean="0">
                <a:solidFill>
                  <a:schemeClr val="bg1"/>
                </a:solidFill>
              </a:rPr>
              <a:t>4 - Görev ve sorumlulukların dağıtılması</a:t>
            </a:r>
          </a:p>
          <a:p>
            <a:endParaRPr lang="tr-TR" sz="4000" b="1" dirty="0" smtClean="0">
              <a:solidFill>
                <a:schemeClr val="bg1"/>
              </a:solidFill>
            </a:endParaRPr>
          </a:p>
          <a:p>
            <a:r>
              <a:rPr lang="tr-TR" sz="4000" b="1" dirty="0" smtClean="0">
                <a:solidFill>
                  <a:srgbClr val="FF0000"/>
                </a:solidFill>
              </a:rPr>
              <a:t>5- İş Sağlığı ve Güvenliği Kurulunun oluşturulması</a:t>
            </a:r>
          </a:p>
          <a:p>
            <a:endParaRPr lang="tr-TR" sz="4000" b="1" dirty="0" smtClean="0">
              <a:solidFill>
                <a:schemeClr val="bg1"/>
              </a:solidFill>
            </a:endParaRPr>
          </a:p>
          <a:p>
            <a:r>
              <a:rPr lang="tr-TR" sz="4000" b="1" dirty="0" smtClean="0">
                <a:solidFill>
                  <a:schemeClr val="bg1"/>
                </a:solidFill>
              </a:rPr>
              <a:t>6- İSG Kurul toplantısı yapılması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251520" y="116632"/>
            <a:ext cx="8712968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3000" dirty="0" smtClean="0">
              <a:solidFill>
                <a:schemeClr val="bg1"/>
              </a:solidFill>
            </a:endParaRPr>
          </a:p>
          <a:p>
            <a:r>
              <a:rPr lang="tr-TR" sz="4000" b="1" dirty="0" smtClean="0">
                <a:solidFill>
                  <a:schemeClr val="bg1"/>
                </a:solidFill>
              </a:rPr>
              <a:t>7 - İşverenin sağlık ve güvenlik kayıtları ve onaylı deftere ilişkin hazırlıklarının tamamlanması</a:t>
            </a:r>
          </a:p>
          <a:p>
            <a:endParaRPr lang="tr-TR" sz="4000" b="1" dirty="0" smtClean="0">
              <a:solidFill>
                <a:schemeClr val="bg1"/>
              </a:solidFill>
            </a:endParaRPr>
          </a:p>
          <a:p>
            <a:r>
              <a:rPr lang="tr-TR" sz="4000" b="1" dirty="0" smtClean="0">
                <a:solidFill>
                  <a:srgbClr val="FF0000"/>
                </a:solidFill>
              </a:rPr>
              <a:t>8 - İSG Kurulu üyelerine eğitim verilmesi</a:t>
            </a:r>
          </a:p>
          <a:p>
            <a:endParaRPr lang="tr-TR" sz="4000" b="1" dirty="0" smtClean="0">
              <a:solidFill>
                <a:schemeClr val="bg1"/>
              </a:solidFill>
            </a:endParaRPr>
          </a:p>
          <a:p>
            <a:r>
              <a:rPr lang="tr-TR" sz="4000" b="1" dirty="0" smtClean="0">
                <a:solidFill>
                  <a:schemeClr val="bg1"/>
                </a:solidFill>
              </a:rPr>
              <a:t>9 - İş Sağlığı ve Güvenliği iç yönerge taslağının hazırlanması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323528" y="17150"/>
            <a:ext cx="849694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3000" dirty="0" smtClean="0">
              <a:solidFill>
                <a:schemeClr val="bg1"/>
              </a:solidFill>
            </a:endParaRPr>
          </a:p>
          <a:p>
            <a:pPr algn="just"/>
            <a:r>
              <a:rPr lang="tr-TR" sz="4000" b="1" dirty="0" smtClean="0">
                <a:solidFill>
                  <a:schemeClr val="bg1"/>
                </a:solidFill>
              </a:rPr>
              <a:t>10 - İş Sağlığı ve Güvenliği basılı evrak ve </a:t>
            </a:r>
            <a:r>
              <a:rPr lang="tr-TR" sz="4000" b="1" dirty="0" err="1" smtClean="0">
                <a:solidFill>
                  <a:schemeClr val="bg1"/>
                </a:solidFill>
              </a:rPr>
              <a:t>dökümantasyonun</a:t>
            </a:r>
            <a:r>
              <a:rPr lang="tr-TR" sz="4000" b="1" dirty="0" smtClean="0">
                <a:solidFill>
                  <a:schemeClr val="bg1"/>
                </a:solidFill>
              </a:rPr>
              <a:t> sağlanması</a:t>
            </a:r>
          </a:p>
          <a:p>
            <a:pPr algn="just"/>
            <a:r>
              <a:rPr lang="tr-TR" sz="4000" b="1" dirty="0" smtClean="0">
                <a:solidFill>
                  <a:srgbClr val="FF0000"/>
                </a:solidFill>
              </a:rPr>
              <a:t>11 -  Taşra Teşkilatında İSG Birimi web sayfasının oluşturulması</a:t>
            </a:r>
          </a:p>
          <a:p>
            <a:pPr algn="just"/>
            <a:r>
              <a:rPr lang="tr-TR" sz="4000" b="1" dirty="0" smtClean="0">
                <a:solidFill>
                  <a:schemeClr val="bg1"/>
                </a:solidFill>
              </a:rPr>
              <a:t>12 - Müdürlüğe Bağlı Okul ve Kurumlardaki  İş Güvenliği Uzmanlarının Belirlenmesi</a:t>
            </a: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DENİZLİ MEM İŞYERİ SAĞLIĞI VE GÜVENLİĞİ BİRİMİ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B37F9-E5B9-4D6A-A196-2126EC59E14A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spd="slow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lim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833</TotalTime>
  <Words>1489</Words>
  <Application>Microsoft Office PowerPoint</Application>
  <PresentationFormat>Ekran Gösterisi (4:3)</PresentationFormat>
  <Paragraphs>331</Paragraphs>
  <Slides>43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43</vt:i4>
      </vt:variant>
    </vt:vector>
  </HeadingPairs>
  <TitlesOfParts>
    <vt:vector size="48" baseType="lpstr">
      <vt:lpstr>Calibri</vt:lpstr>
      <vt:lpstr>Century Gothic</vt:lpstr>
      <vt:lpstr>Times New Roman</vt:lpstr>
      <vt:lpstr>Wingdings 3</vt:lpstr>
      <vt:lpstr>Dilim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Hediye ERTAN</dc:creator>
  <cp:lastModifiedBy>ŞUBE MÜDÜRÜ</cp:lastModifiedBy>
  <cp:revision>384</cp:revision>
  <dcterms:created xsi:type="dcterms:W3CDTF">2013-04-16T07:20:43Z</dcterms:created>
  <dcterms:modified xsi:type="dcterms:W3CDTF">2015-10-23T13:49:41Z</dcterms:modified>
  <cp:contentStatus/>
</cp:coreProperties>
</file>